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46"/>
  </p:notesMasterIdLst>
  <p:sldIdLst>
    <p:sldId id="1951" r:id="rId3"/>
    <p:sldId id="2085" r:id="rId4"/>
    <p:sldId id="2084" r:id="rId5"/>
    <p:sldId id="2223" r:id="rId6"/>
    <p:sldId id="2032" r:id="rId7"/>
    <p:sldId id="1980" r:id="rId8"/>
    <p:sldId id="1964" r:id="rId9"/>
    <p:sldId id="2194" r:id="rId10"/>
    <p:sldId id="2195" r:id="rId11"/>
    <p:sldId id="2196" r:id="rId12"/>
    <p:sldId id="2197" r:id="rId13"/>
    <p:sldId id="2059" r:id="rId14"/>
    <p:sldId id="1974" r:id="rId15"/>
    <p:sldId id="2198" r:id="rId16"/>
    <p:sldId id="2199" r:id="rId17"/>
    <p:sldId id="2200" r:id="rId18"/>
    <p:sldId id="2201" r:id="rId19"/>
    <p:sldId id="2205" r:id="rId20"/>
    <p:sldId id="2204" r:id="rId21"/>
    <p:sldId id="2224" r:id="rId22"/>
    <p:sldId id="2206" r:id="rId23"/>
    <p:sldId id="2207" r:id="rId24"/>
    <p:sldId id="2208" r:id="rId25"/>
    <p:sldId id="2202" r:id="rId26"/>
    <p:sldId id="2209" r:id="rId27"/>
    <p:sldId id="2225" r:id="rId28"/>
    <p:sldId id="2226" r:id="rId29"/>
    <p:sldId id="2211" r:id="rId30"/>
    <p:sldId id="2212" r:id="rId31"/>
    <p:sldId id="2203" r:id="rId32"/>
    <p:sldId id="2213" r:id="rId33"/>
    <p:sldId id="2215" r:id="rId34"/>
    <p:sldId id="2214" r:id="rId35"/>
    <p:sldId id="2217" r:id="rId36"/>
    <p:sldId id="1986" r:id="rId37"/>
    <p:sldId id="2163" r:id="rId38"/>
    <p:sldId id="2218" r:id="rId39"/>
    <p:sldId id="2220" r:id="rId40"/>
    <p:sldId id="2219" r:id="rId41"/>
    <p:sldId id="2221" r:id="rId42"/>
    <p:sldId id="2222" r:id="rId43"/>
    <p:sldId id="1948" r:id="rId44"/>
    <p:sldId id="189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0000"/>
    <a:srgbClr val="960000"/>
    <a:srgbClr val="5BD4FF"/>
    <a:srgbClr val="33CAFF"/>
    <a:srgbClr val="F1EC20"/>
    <a:srgbClr val="3BCCFF"/>
    <a:srgbClr val="FFF3E5"/>
    <a:srgbClr val="FFE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3697" autoAdjust="0"/>
  </p:normalViewPr>
  <p:slideViewPr>
    <p:cSldViewPr>
      <p:cViewPr varScale="1">
        <p:scale>
          <a:sx n="97" d="100"/>
          <a:sy n="97" d="100"/>
        </p:scale>
        <p:origin x="-1314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51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566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12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39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80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05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957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489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89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78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265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12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346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806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85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859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145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803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702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682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616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093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26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600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227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238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003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128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174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633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08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859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363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75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81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7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27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75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39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5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4/24/2023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480149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49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25 April 2023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34156"/>
            <a:ext cx="8390965" cy="1323439"/>
          </a:xfrm>
          <a:prstGeom prst="rect">
            <a:avLst/>
          </a:prstGeom>
          <a:effectLst>
            <a:innerShdw blurRad="63500" dist="63500" dir="13500000">
              <a:schemeClr val="bg1"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A Friendly Farewell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4:7 – 4:18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634972"/>
            <a:ext cx="1295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343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Sufficiency of Jesus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 </a:t>
            </a:r>
          </a:p>
        </p:txBody>
      </p:sp>
    </p:spTree>
    <p:extLst>
      <p:ext uri="{BB962C8B-B14F-4D97-AF65-F5344CB8AC3E}">
        <p14:creationId xmlns:p14="http://schemas.microsoft.com/office/powerpoint/2010/main" xmlns="" val="401501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207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Lesson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8610600" cy="43088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So, if we look to Christ our Leader, as our example, we see that He, too, had friends who labored with Him – some very close, others more on the periphery of His ministry.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had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more than five hundred brethren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to whom He appeared after His resurrection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Cor. 15:6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had the seventy whom He sent out in pairs to preach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10:1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 </a:t>
            </a:r>
          </a:p>
          <a:p>
            <a:pPr indent="457200"/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had the twelve disciples who were with Him day in and day out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Matt 10:2-4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Within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that group there was (Peter, James, and John) with whom He had an especially personal bond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 5:37; 9:2; 14:33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0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307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207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Lesson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86106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Even among these three, he seemed to have an especially intimate friendship with John,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disciple whom He loved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John 19:26; 21:20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All of these and many others were involved in Jesus’ life and ministry.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They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provided companionship not only for Jesus Himself but also for one another. </a:t>
            </a:r>
          </a:p>
          <a:p>
            <a:pPr indent="457200"/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concentric circles of friends were like sheltering trees, giving comfort and accountability. </a:t>
            </a: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uses this circle of friends to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encourage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Colossians,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all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the churches that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will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read this letter,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by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telling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us a little bit about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each one.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Who were these friends?</a:t>
            </a:r>
            <a:endParaRPr lang="en-US" sz="10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2136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4:7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9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610600" cy="3724096"/>
          </a:xfrm>
          <a:prstGeom prst="rect">
            <a:avLst/>
          </a:prstGeom>
          <a:gradFill>
            <a:gsLst>
              <a:gs pos="2000">
                <a:srgbClr val="5BD4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>
            <a:solidFill>
              <a:srgbClr val="002060"/>
            </a:solidFill>
          </a:ln>
          <a:effectLst>
            <a:outerShdw blurRad="50800" dist="50800" dir="18900000" algn="bl" rotWithShape="0">
              <a:prstClr val="black">
                <a:alpha val="70000"/>
              </a:prstClr>
            </a:outerShdw>
          </a:effectLst>
        </p:spPr>
        <p:txBody>
          <a:bodyPr wrap="square" lIns="182880" tIns="182880" rIns="182880" bIns="91440" rtlCol="0">
            <a:spAutoFit/>
          </a:bodyPr>
          <a:lstStyle/>
          <a:p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</a:t>
            </a:r>
            <a:r>
              <a:rPr lang="en-US" sz="2800" b="1" i="1" baseline="30000" dirty="0"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Tychicus, a beloved brother, faithful minister, and fellow servant in the Lord, will tell you all the news about me. 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</a:t>
            </a:r>
            <a:r>
              <a:rPr lang="en-US" sz="2800" b="1" i="1" baseline="30000" dirty="0"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I am sending him to you for this very purpose, that </a:t>
            </a:r>
            <a:r>
              <a:rPr lang="en-US" sz="2800" i="1" dirty="0" smtClean="0">
                <a:latin typeface="Georgia" panose="02040502050405020303" pitchFamily="18" charset="0"/>
              </a:rPr>
              <a:t>he </a:t>
            </a:r>
            <a:r>
              <a:rPr lang="en-US" sz="2800" i="1" dirty="0">
                <a:latin typeface="Georgia" panose="02040502050405020303" pitchFamily="18" charset="0"/>
              </a:rPr>
              <a:t>may know your circumstances and comfort your hearts, 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</a:t>
            </a:r>
            <a:r>
              <a:rPr lang="en-US" sz="2800" b="1" i="1" baseline="30000" dirty="0"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with Onesimus, a faithful and beloved brother, who is one of you. They will make known to you all things which are happening here.</a:t>
            </a:r>
          </a:p>
        </p:txBody>
      </p:sp>
    </p:spTree>
    <p:extLst>
      <p:ext uri="{BB962C8B-B14F-4D97-AF65-F5344CB8AC3E}">
        <p14:creationId xmlns:p14="http://schemas.microsoft.com/office/powerpoint/2010/main" xmlns="" val="9913788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4:7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9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8686800" cy="54784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First,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mentions </a:t>
            </a:r>
            <a:r>
              <a:rPr lang="en-US" sz="24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of these friends, one who carried not only this letter to the Colossian church but also a letter to the church at Ephesus and the letter to Philemon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Eph. 6:21-22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Tychicus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 man with a servant’s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heart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Who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described as a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much-loved brother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,” a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faithful minister”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a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fellow servant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Paul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portrays him as consistent, loyal, trustworthy, and reliable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4:7-8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was intimately familiar with Paul’s condition.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could reflect the character of Paul, the life of Paul, the ministry of Paul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Tychicus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served as one of Paul’s trusted personal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envoys, (see: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Titus 3:12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2Tim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4:12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91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4:7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9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610600" cy="50167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Being from Asia Minor himself,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Tychicus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knew the culture and could be trusted to represent Paul well. 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Onesimus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 a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man with a sinful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past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Whom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describes as a faithful and beloved brother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4:9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He was a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runaway slave from Colossae who had come to know Christ when he encountered Paul in Rome. </a:t>
            </a:r>
            <a:endParaRPr lang="en-US" sz="24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Onesimus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escaped from service to Philemon, He traveled west, all the way to Italy, ending up by God’s providence in Paul’s rented home in Rome.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This encounter led to his conversion to Christ, resulting in a desire to make things right with his owner, Philemon. </a:t>
            </a: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24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4:7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9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8610600" cy="51090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It’s interesting how Paul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describes these </a:t>
            </a:r>
            <a:r>
              <a:rPr lang="en-US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close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friend: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Onesimus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who was legally a slave, was simply called a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brother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in Christ, while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Tychicus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who was free, was called a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fellow bond-servant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(literally,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slave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”) in the Lord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4:7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Perhaps he was intentionally trying to put things in perspective. 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unity believers have in Christ as brothers and sister doesn’t cancel out social distinctions. 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However, we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must regard those distinctions as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secondary to our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primary identity as members of the same family, regardless of our ethnicity, social status, or gender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Gal 3:28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56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4:7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9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610600" cy="46166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Colossians 4:9, we are told that both these men --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The veteran minister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Tychicus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the new convert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Onesimus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would represent Paul to the church in Colossae. They would give an oral report about what was happening to him in Rome.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Paul depended on them as his hands, feet, and mouth while he was stuck in Rome under house arrest. </a:t>
            </a:r>
          </a:p>
          <a:p>
            <a:pPr marL="798513" indent="-342900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Tychicus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man with a servant’s heart.</a:t>
            </a:r>
          </a:p>
          <a:p>
            <a:pPr marL="455613"/>
            <a:endParaRPr lang="en-US" sz="12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98513" indent="-342900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Onesimus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- a man with a sinful past.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5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4:10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11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610600" cy="3293209"/>
          </a:xfrm>
          <a:prstGeom prst="rect">
            <a:avLst/>
          </a:prstGeom>
          <a:gradFill>
            <a:gsLst>
              <a:gs pos="2000">
                <a:srgbClr val="5BD4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>
            <a:solidFill>
              <a:srgbClr val="002060"/>
            </a:solidFill>
          </a:ln>
          <a:effectLst>
            <a:outerShdw blurRad="50800" dist="50800" dir="18900000" algn="bl" rotWithShape="0">
              <a:prstClr val="black">
                <a:alpha val="70000"/>
              </a:prstClr>
            </a:outerShdw>
          </a:effectLst>
        </p:spPr>
        <p:txBody>
          <a:bodyPr wrap="square" lIns="182880" tIns="182880" rIns="182880" bIns="91440" rtlCol="0">
            <a:spAutoFit/>
          </a:bodyPr>
          <a:lstStyle/>
          <a:p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10 </a:t>
            </a:r>
            <a:r>
              <a:rPr lang="en-US" sz="2800" i="1" dirty="0">
                <a:latin typeface="Georgia" panose="02040502050405020303" pitchFamily="18" charset="0"/>
              </a:rPr>
              <a:t>Aristarchus my fellow prisoner greets you</a:t>
            </a:r>
            <a:r>
              <a:rPr lang="en-US" sz="2800" i="1" dirty="0" smtClean="0">
                <a:latin typeface="Georgia" panose="02040502050405020303" pitchFamily="18" charset="0"/>
              </a:rPr>
              <a:t>, with Mark </a:t>
            </a:r>
            <a:r>
              <a:rPr lang="en-US" sz="2800" i="1" dirty="0">
                <a:latin typeface="Georgia" panose="02040502050405020303" pitchFamily="18" charset="0"/>
              </a:rPr>
              <a:t>the cousin of Barnabas (about whom you received instructions: if he comes to you, welcome him), 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</a:t>
            </a:r>
            <a:r>
              <a:rPr lang="en-US" sz="2800" i="1" baseline="30000" dirty="0"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and Jesus who is called Justus. These are my only fellow workers for the kingdom of God who are of the circumcision; they have proved to be a comfort to me. </a:t>
            </a:r>
          </a:p>
        </p:txBody>
      </p:sp>
    </p:spTree>
    <p:extLst>
      <p:ext uri="{BB962C8B-B14F-4D97-AF65-F5344CB8AC3E}">
        <p14:creationId xmlns:p14="http://schemas.microsoft.com/office/powerpoint/2010/main" xmlns="" val="2293206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4:10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11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8534400" cy="50783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Next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mentions </a:t>
            </a:r>
            <a:r>
              <a:rPr lang="en-US" sz="24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six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more friends who were remaining with him in Rome: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Aristarchus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Mark, Jesus (Justus), Epaphras, Luke, and Demas.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first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three are Jews; the </a:t>
            </a:r>
            <a:r>
              <a:rPr lang="en-US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second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three are Gentiles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had mentioned one of them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Epaphras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earlier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letter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1:7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Two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of them 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are well known to us as Gospel writer.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Three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of them are probably new to most of us –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Aristarchus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Justus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and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Demas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Aristarchus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man with a sympathetic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heart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Who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was originally from Thessalonica, and was one of Paul’s traveling companions during his ministry in Greece, Macedonia, and Asia Minor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20:4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409844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4:10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11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8534400" cy="53399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Colossians 4:10, Paul calls him his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fellow prisoner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While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 are told if he was under arrest with Paul in Rome or was a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fellow prisoner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elsewhere, Aristarchus had shared some harrowing ministry experiences with Paul.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When you’re in the Lord’s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work, you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need someone who is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around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to feel your burdens with you.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Consider what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happened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Aristarchus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Gaius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who were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dragged along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by the rushing mob during a riot in Ephesus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19:29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was with Paul during the long and treacherous voyage by ship to Italy to appeal Paul’s case to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Caesar     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27:2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 	</a:t>
            </a:r>
          </a:p>
        </p:txBody>
      </p:sp>
    </p:spTree>
    <p:extLst>
      <p:ext uri="{BB962C8B-B14F-4D97-AF65-F5344CB8AC3E}">
        <p14:creationId xmlns:p14="http://schemas.microsoft.com/office/powerpoint/2010/main" xmlns="" val="235555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9282" y="1206500"/>
            <a:ext cx="8682318" cy="48474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/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 we close our study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Colossians, remember that the overall theme of this letter is the </a:t>
            </a:r>
            <a:r>
              <a:rPr lang="en-US" sz="235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3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preeminence</a:t>
            </a:r>
            <a:r>
              <a:rPr lang="en-US" sz="23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35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50" b="1" i="1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35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3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sufficiency</a:t>
            </a:r>
            <a:r>
              <a:rPr lang="en-US" sz="23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35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of Christ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all things.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indent="457200"/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wrote this letter to rebut the false teachers and to defend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sufficiency of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Christ.</a:t>
            </a:r>
            <a:endParaRPr lang="en-US" sz="235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In 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first section of Colossians (</a:t>
            </a:r>
            <a:r>
              <a:rPr lang="en-US" sz="2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1:1 </a:t>
            </a:r>
            <a:r>
              <a:rPr lang="en-US" sz="2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2:23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), Paul underscores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sufficiency of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Jesus Christ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our </a:t>
            </a:r>
            <a:r>
              <a:rPr lang="en-US" sz="235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Lord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indent="457200"/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second section of Colossians (</a:t>
            </a:r>
            <a:r>
              <a:rPr lang="en-US" sz="2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3:1 – 4:1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), Paul underscores the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sufficiency of Jesus Christ as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our </a:t>
            </a:r>
            <a:r>
              <a:rPr lang="en-US" sz="23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Life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r>
              <a:rPr lang="en-US" sz="235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0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remaining section of Colossians (</a:t>
            </a:r>
            <a:r>
              <a:rPr lang="en-US" sz="2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4:2-18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), Paul continues to emphasize the sufficiency of Christ as our </a:t>
            </a:r>
            <a:r>
              <a:rPr lang="en-US" sz="235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Leader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561826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4:10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11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8534400" cy="46628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that journey he survived a shipwreck in the Adriatic Sea and ended up on the island of Malta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27:14 – 28:1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fact that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Aristarchus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was still with Paul in Rome when he wrote this letter to the Colossians demonstrates the tenacious loyalty he had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toward.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Every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ministry needs 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Aristarchus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the sympathetic heart that helps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bear the burdens of ministry.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trials and hardships they experienced together served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 strengthen their bond and their loyalty toward their mutual leader, Jesus Christ.  </a:t>
            </a:r>
          </a:p>
        </p:txBody>
      </p:sp>
    </p:spTree>
    <p:extLst>
      <p:ext uri="{BB962C8B-B14F-4D97-AF65-F5344CB8AC3E}">
        <p14:creationId xmlns:p14="http://schemas.microsoft.com/office/powerpoint/2010/main" xmlns="" val="96631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4:10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11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371599"/>
            <a:ext cx="8534400" cy="4985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 a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man with a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promising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future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Paul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refers to John Mark as “Barnabas’s cousin.”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It’s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likely that the Colossians had heard of Barnabas but may not have been familiar with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who had earlier abandoned Paul and Barnabas midway through Paul’s first missionary journey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13:5, 13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9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whose departure later caused a break in the relationship between Paul and Barnabas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15:37-40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Now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some years later,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had been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reconciled with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Paul and was serving alongside him in Rome. 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49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4:10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11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8556812" cy="37240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fact, toward the end of his life, Paul would request Mark’s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presence saying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 useful to me for ministry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2Tim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4:11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Though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friendship between the young John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Paul had been strained early on, both of them grew through their struggles.  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grew in maturity and fortitude, and Paul grew in patience and forgiveness. 	</a:t>
            </a: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3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4:10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11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8534400" cy="50240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Jesus (Justus)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Jesus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(Justus),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a man with a strong commitment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was the third of the Jewish believers mentioned by Paul and he happens to share the same Hebrew name as our Lord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Joshua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 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He also shares his Latin name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Justus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with two other men in the book of Acts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1:23; 18:7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	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We know little about this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Justus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except that he, Aristarchus, and Mark were the only Jewish people that Paul called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fellow workers for the kingdom of God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who were an encouragement to him in ministry. 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Saying 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they have prove to be a comfort to me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4:11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05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4:12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14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610600" cy="3724096"/>
          </a:xfrm>
          <a:prstGeom prst="rect">
            <a:avLst/>
          </a:prstGeom>
          <a:gradFill>
            <a:gsLst>
              <a:gs pos="2000">
                <a:srgbClr val="5BD4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>
            <a:solidFill>
              <a:srgbClr val="002060"/>
            </a:solidFill>
          </a:ln>
          <a:effectLst>
            <a:outerShdw blurRad="50800" dist="50800" dir="18900000" algn="bl" rotWithShape="0">
              <a:prstClr val="black">
                <a:alpha val="70000"/>
              </a:prstClr>
            </a:outerShdw>
          </a:effectLst>
        </p:spPr>
        <p:txBody>
          <a:bodyPr wrap="square" lIns="182880" tIns="182880" rIns="182880" bIns="91440" rtlCol="0">
            <a:spAutoFit/>
          </a:bodyPr>
          <a:lstStyle/>
          <a:p>
            <a:r>
              <a:rPr lang="en-US" sz="28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Epaphras, who is one of you, a bondservant of Christ, greets you, always laboring fervently for you in prayers, that you may stand perfect </a:t>
            </a:r>
            <a:r>
              <a:rPr lang="en-US" sz="2800" i="1" dirty="0" smtClean="0">
                <a:latin typeface="Georgia" panose="02040502050405020303" pitchFamily="18" charset="0"/>
              </a:rPr>
              <a:t>and complete </a:t>
            </a:r>
            <a:r>
              <a:rPr lang="en-US" sz="2800" i="1" dirty="0">
                <a:latin typeface="Georgia" panose="02040502050405020303" pitchFamily="18" charset="0"/>
              </a:rPr>
              <a:t>in all the will of God.  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13 </a:t>
            </a:r>
            <a:r>
              <a:rPr lang="en-US" sz="2800" i="1" dirty="0">
                <a:latin typeface="Georgia" panose="02040502050405020303" pitchFamily="18" charset="0"/>
              </a:rPr>
              <a:t>For I bear him witness that he has a great zeal for you, and those who are in Laodicea, and those in </a:t>
            </a:r>
            <a:r>
              <a:rPr lang="en-US" sz="2800" i="1" dirty="0" smtClean="0">
                <a:latin typeface="Georgia" panose="02040502050405020303" pitchFamily="18" charset="0"/>
              </a:rPr>
              <a:t>Hierapolis.    </a:t>
            </a:r>
            <a:r>
              <a:rPr lang="en-US" sz="28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Luke the beloved physician and Demas greet you. </a:t>
            </a:r>
          </a:p>
        </p:txBody>
      </p:sp>
    </p:spTree>
    <p:extLst>
      <p:ext uri="{BB962C8B-B14F-4D97-AF65-F5344CB8AC3E}">
        <p14:creationId xmlns:p14="http://schemas.microsoft.com/office/powerpoint/2010/main" xmlns="" val="15046666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4:12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14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24429"/>
            <a:ext cx="8458200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Among any group of Christian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friends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there are usually one or two who are known for their faithful intercession.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Paul’s circle of friends,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Epaphras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filled that role. 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Epaphras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 a man with the single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passion.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was originally a member of the Colossian church, in fact, 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was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one who initially brought the Gospel to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them        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1:7; 4:12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was an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“all-in”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servant of Jesus Christ, who passion can be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measured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 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prayed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earnestly and specifically for the Colossians and the neighboring congregations in Laodicea and Hierapolis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4:12-13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99623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4:12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14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8534399" cy="50612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341313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Always laboring fervently for you in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prayers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4:13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indent="457200">
              <a:tabLst>
                <a:tab pos="341313" algn="l"/>
              </a:tabLst>
            </a:pPr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341313" algn="l"/>
              </a:tabLs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Laboring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Fervently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 prayer - is not simply flipping up little thoughts to God; it is agonizing, it is struggling, it is wrestling with God like Jacob, and saying, “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I’m not going to let go until You bless me, God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Gen 32:26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indent="457200">
              <a:tabLst>
                <a:tab pos="341313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341313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says …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hear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him “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laboring fervently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meaning 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agonizing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in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prayer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for you.  He was always on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his knees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laboring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working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at it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agonizing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in prolonged, intense, effectual, fervent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prayer.</a:t>
            </a:r>
          </a:p>
          <a:p>
            <a:pPr indent="457200">
              <a:tabLst>
                <a:tab pos="341313" algn="l"/>
              </a:tabLst>
            </a:pPr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Every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ministry needs an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Epaphras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a faith minister with a single passion.  A prayer warrior who is always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laboring fervently”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for the ministry.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4:12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14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Paul’s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knowledge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of the spiritual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condition of the Colossians was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not simply because 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discussed with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Epaphras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but because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he had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witnessed the passionate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prayers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deep concern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of Epaphras for them.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 a man with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specialized talent.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like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Aristarchus,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had been with Paul through many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ups and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downs in ministry over a long period of time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2Tim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4:11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was not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just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friend with a special talent,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but 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served as Paul’s personal physician, helping him cope with the lingering condition he referred to as a “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thorn in the flesh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2Cor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12:7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06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4:12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14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8610600" cy="4985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Having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been trained as a physician,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is a great illustration of a man who had a specialty to offer.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Not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only    could he attend to the spiritual and practical needs of those to whom he ministered.  He could also address their medical needs. 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While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 don’t know the extent of the role Luke played in Paul’s ministry, we know that he was a gifted researcher and writer who was personally responsible for writing the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Gospel of Luke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the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book of Acts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Demas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is a man with a sad future.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Colossians the only thing we learn about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Demas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is that he sends greeting with Luke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4:14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4:12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14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1" y="1219200"/>
            <a:ext cx="8686800" cy="53545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However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in the short book of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Philemon,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Demas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is mention as a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fellow laborer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with Paul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Phlm. 1:24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2Tim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4:10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Demas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is mentioned as having abandoned Paul because he fell in love with the world,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Demas, having loved this present world, has deserted me and gone to Thessalonica.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of us know friends whose camaraderie cooled and whose faithfulness waned.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They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began to drift, ultimately becoming absent or even leave the ministry.  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Some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like John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Mark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return to service,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but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Demas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had apparently lapsed in his later years, and we’re not told if he ever repented and returned. </a:t>
            </a:r>
          </a:p>
        </p:txBody>
      </p:sp>
    </p:spTree>
    <p:extLst>
      <p:ext uri="{BB962C8B-B14F-4D97-AF65-F5344CB8AC3E}">
        <p14:creationId xmlns:p14="http://schemas.microsoft.com/office/powerpoint/2010/main" xmlns="" val="154466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8610600" cy="49628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here in verses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4:7-18, we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see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a group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photograph of all the people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who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supported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or was with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Paul in ministry while he was a prisoner in Rome.  </a:t>
            </a:r>
            <a:endParaRPr lang="en-US" sz="235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Now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you might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think these verses are just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Paul’s personal data thrown in at the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end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that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don’t really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have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anything to do with us,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since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we haven’t got the faintest idea who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people are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and we’re not too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sure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it even matters. </a:t>
            </a:r>
            <a:endParaRPr lang="en-US" sz="235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3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But </a:t>
            </a:r>
            <a:r>
              <a:rPr lang="en-US" sz="23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it does </a:t>
            </a:r>
            <a:r>
              <a:rPr lang="en-US" sz="23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matter!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this final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section,  </a:t>
            </a:r>
            <a:r>
              <a:rPr lang="en-US" sz="235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3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35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Friendly Farewell</a:t>
            </a:r>
            <a:r>
              <a:rPr lang="en-US" sz="2350" b="1" i="1" dirty="0">
                <a:latin typeface="Cambria" panose="02040503050406030204" pitchFamily="18" charset="0"/>
                <a:ea typeface="Cambria" panose="02040503050406030204" pitchFamily="18" charset="0"/>
              </a:rPr>
              <a:t>,”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expresses his deepest gratitude for the faithful friends who stuck by him, and made it possible for him to accomplish his ministry calling because of their faithfulness. 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335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4:15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18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610600" cy="4585871"/>
          </a:xfrm>
          <a:prstGeom prst="rect">
            <a:avLst/>
          </a:prstGeom>
          <a:gradFill>
            <a:gsLst>
              <a:gs pos="2000">
                <a:srgbClr val="5BD4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25400">
            <a:solidFill>
              <a:srgbClr val="002060"/>
            </a:solidFill>
          </a:ln>
          <a:effectLst>
            <a:outerShdw blurRad="50800" dist="50800" dir="18900000" algn="bl" rotWithShape="0">
              <a:prstClr val="black">
                <a:alpha val="70000"/>
              </a:prstClr>
            </a:outerShdw>
          </a:effectLst>
        </p:spPr>
        <p:txBody>
          <a:bodyPr wrap="square" lIns="182880" tIns="182880" rIns="182880" bIns="91440" rtlCol="0">
            <a:spAutoFit/>
          </a:bodyPr>
          <a:lstStyle/>
          <a:p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</a:t>
            </a:r>
            <a:r>
              <a:rPr lang="en-US" sz="2800" b="1" i="1" baseline="30000" dirty="0"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Greet the brethren who are in Laodicea</a:t>
            </a:r>
            <a:r>
              <a:rPr lang="en-US" sz="2800" i="1" dirty="0" smtClean="0">
                <a:latin typeface="Georgia" panose="02040502050405020303" pitchFamily="18" charset="0"/>
              </a:rPr>
              <a:t>, and                     Nymphas </a:t>
            </a:r>
            <a:r>
              <a:rPr lang="en-US" sz="2800" i="1" dirty="0">
                <a:latin typeface="Georgia" panose="02040502050405020303" pitchFamily="18" charset="0"/>
              </a:rPr>
              <a:t>and the church that is in his house.  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16 </a:t>
            </a:r>
            <a:r>
              <a:rPr lang="en-US" sz="2800" i="1" dirty="0">
                <a:latin typeface="Georgia" panose="02040502050405020303" pitchFamily="18" charset="0"/>
              </a:rPr>
              <a:t>Now when this epistle is read among you, see that it is read also in the church of the Laodiceans, and that you likewise read the epistle from </a:t>
            </a:r>
            <a:r>
              <a:rPr lang="en-US" sz="2800" i="1" dirty="0" smtClean="0">
                <a:latin typeface="Georgia" panose="02040502050405020303" pitchFamily="18" charset="0"/>
              </a:rPr>
              <a:t>Laodicea </a:t>
            </a:r>
            <a:r>
              <a:rPr lang="en-US" sz="28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17</a:t>
            </a:r>
            <a:r>
              <a:rPr lang="en-US" sz="2800" i="1" baseline="30000" dirty="0">
                <a:latin typeface="Georgia" panose="02040502050405020303" pitchFamily="18" charset="0"/>
              </a:rPr>
              <a:t> </a:t>
            </a:r>
            <a:r>
              <a:rPr lang="en-US" sz="2800" i="1" dirty="0">
                <a:latin typeface="Georgia" panose="02040502050405020303" pitchFamily="18" charset="0"/>
              </a:rPr>
              <a:t>And say to Archippus, “Take heed to the ministry which you have received in the Lord, that you may fulfill it.”  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18 </a:t>
            </a:r>
            <a:r>
              <a:rPr lang="en-US" sz="2800" i="1" dirty="0">
                <a:latin typeface="Georgia" panose="02040502050405020303" pitchFamily="18" charset="0"/>
              </a:rPr>
              <a:t>This salutation by my own </a:t>
            </a:r>
            <a:r>
              <a:rPr lang="en-US" sz="2800" i="1" dirty="0" smtClean="0">
                <a:latin typeface="Georgia" panose="02040502050405020303" pitchFamily="18" charset="0"/>
              </a:rPr>
              <a:t>hand — Paul</a:t>
            </a:r>
            <a:r>
              <a:rPr lang="en-US" sz="2800" i="1" dirty="0">
                <a:latin typeface="Georgia" panose="02040502050405020303" pitchFamily="18" charset="0"/>
              </a:rPr>
              <a:t>.  Remember my chains.  Grace be with you.  Amen</a:t>
            </a:r>
            <a:r>
              <a:rPr lang="en-US" sz="2800" i="1" dirty="0" smtClean="0">
                <a:latin typeface="Georgia" panose="02040502050405020303" pitchFamily="18" charset="0"/>
              </a:rPr>
              <a:t>.</a:t>
            </a:r>
            <a:r>
              <a:rPr lang="en-US" sz="2800" i="1" dirty="0"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9784900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4:15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18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8762999" cy="55707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Finally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Paul sends greetings to the believers in Laodicea and too two more friends – a woman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named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Nympha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a man named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Archippus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Nympha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(s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Greek name that means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bride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or 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bridegroom,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scholars believe that a proper reading of the text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Colossians argues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for the female form of the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name. </a:t>
            </a: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early centuries of church history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when Christianity was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illegal religion in the Roman Empire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churches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met in private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homes and in 4:15, Paul mentions that the church in Laodicea meets in her home. </a:t>
            </a: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Usually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owners of these homes were wealthy church members whose houses were large enough to host a sizable group. </a:t>
            </a: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33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5888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4:15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18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8686799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message to the church in Laodicea recorded 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Revelation 3:14-22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indicates that Laodicea was a wealthy church. </a:t>
            </a: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Nympha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may have been a wealthy matron who opened her doors and served the entire congregation of Laodicea. </a:t>
            </a: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Women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were deeply involved in both the ministry of  Jesus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Matt 27:55-56; Luke 8:1-3; 10:38-39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 and the ministry of Paul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16:14-15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4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Romans 16:1-15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 Paul mentions 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women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whom 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regarded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ministry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partners.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These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women were not just committed servants of the church, but also faithful friends of the apostle. </a:t>
            </a: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12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5344" y="85165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4:15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18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1" y="1143000"/>
            <a:ext cx="8610600" cy="5355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Archippus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Philemon 1:2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Paul calls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Archippus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our fellow soldier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implying that he was a hardworking, committed, faithful minister of Christ.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However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in Colossians Paul exhorts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Archippus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to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take heed to the ministry which you have received in the Lord, that you may fulfill it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4:17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While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 are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told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kind of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ministry.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Archippus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may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have been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one of the pastoral leaders in the church at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Colossae, and this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exhortation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was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meant to encourage him in defending the faith against the threat of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Gnostic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heresy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Regardless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Paul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sought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 encourage him by telling him to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stay the course.”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47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5344" y="85165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4:15 </a:t>
            </a:r>
            <a:r>
              <a:rPr lang="en-US" dirty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- </a:t>
            </a:r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18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1" y="1143000"/>
            <a:ext cx="8610600" cy="54102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ends this letter to the Colossians with a touching, handwritten farewell.  </a:t>
            </a:r>
            <a:endParaRPr lang="en-US" sz="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says …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“I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, Paul, write this greeting with my own hand. Remember my imprisonment. Grace be with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you”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4:18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With 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brief words, he asks for their prayers of concern and intercession (“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Remember my imprisonment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”) and then he prays a blessing of them (“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Grace be with you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”). </a:t>
            </a: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spcAft>
                <a:spcPts val="600"/>
              </a:spcAft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Paul’s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farewell demonstrates his priority on prayer, reminding us that our sufficiency comes not from ourselves but from Jesus Christ, who is sufficient as our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Lord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our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Life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and our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Leader.</a:t>
            </a:r>
            <a:r>
              <a:rPr lang="en-US" sz="1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23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315200" cy="323165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6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cap="all" dirty="0" smtClean="0">
                <a:solidFill>
                  <a:srgbClr val="FFFF00"/>
                </a:solidFill>
                <a:effectLst>
                  <a:outerShdw blurRad="76200" dist="127000" dir="16200000" sy="30000" kx="-1800000" algn="bl" rotWithShape="0">
                    <a:srgbClr val="FFC000">
                      <a:alpha val="75000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Applications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cap="all" dirty="0" smtClean="0">
                <a:solidFill>
                  <a:srgbClr val="FFFF00"/>
                </a:solidFill>
                <a:effectLst>
                  <a:outerShdw blurRad="76200" dist="127000" dir="16200000" sy="30000" kx="-1800000" algn="bl" rotWithShape="0">
                    <a:srgbClr val="FFC000">
                      <a:alpha val="75000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Of the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7200" cap="all" dirty="0" smtClean="0">
                <a:solidFill>
                  <a:srgbClr val="FFFF00"/>
                </a:solidFill>
                <a:effectLst>
                  <a:outerShdw blurRad="76200" dist="127000" dir="16200000" sy="30000" kx="-1800000" algn="bl" rotWithShape="0">
                    <a:srgbClr val="FFC000">
                      <a:alpha val="75000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lesson</a:t>
            </a:r>
            <a:endParaRPr lang="en-US" sz="8800" cap="all" dirty="0" smtClean="0">
              <a:solidFill>
                <a:srgbClr val="FFFF00"/>
              </a:solidFill>
              <a:effectLst>
                <a:outerShdw blurRad="76200" dist="127000" dir="16200000" sy="30000" kx="-1800000" algn="bl" rotWithShape="0">
                  <a:srgbClr val="FFC000">
                    <a:alpha val="75000"/>
                  </a:srgbClr>
                </a:outerShdw>
                <a:reflection blurRad="12700" stA="48000" endA="300" endPos="55000" dir="5400000" sy="-90000" algn="bl" rotWithShape="0"/>
              </a:effectLst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610600" cy="707886"/>
          </a:xfrm>
          <a:prstGeom prst="rect">
            <a:avLst/>
          </a:prstGeom>
          <a:noFill/>
          <a:effectLst>
            <a:outerShdw blurRad="50800" dist="76200" dir="18900000" algn="bl" rotWithShape="0">
              <a:prstClr val="black">
                <a:alpha val="5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There Are No Nobodies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565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Application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– </a:t>
            </a:r>
            <a:r>
              <a:rPr 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There Are No Nobodies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947" y="283419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86106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Many of us can name some major figures that have impacted our lives in big ways.  </a:t>
            </a:r>
          </a:p>
          <a:p>
            <a:pPr indent="457200">
              <a:tabLst>
                <a:tab pos="457200" algn="l"/>
              </a:tabLst>
            </a:pP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Many whose influence on Christianity around the world has been felt far and wide.  People like Ray Stedman, Howard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Henricks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Charles Ryrie, and Dwight Pentecost, just to name a few. </a:t>
            </a:r>
          </a:p>
          <a:p>
            <a:pPr indent="457200">
              <a:tabLst>
                <a:tab pos="457200" algn="l"/>
              </a:tabLst>
            </a:pP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If you’ve never heard of some of them, a quick internet search will show just how instrumental they were in shaping a whole generation of Christians. </a:t>
            </a:r>
          </a:p>
          <a:p>
            <a:pPr indent="457200">
              <a:tabLst>
                <a:tab pos="457200" algn="l"/>
              </a:tabLst>
            </a:pP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But to be honest, there’s another list of men and women whose names  probably wouldn’t yield a single entry in an online search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193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Application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– </a:t>
            </a:r>
            <a:r>
              <a:rPr 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There Are No Nobodies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947" y="283419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95400"/>
            <a:ext cx="8686800" cy="54476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 the world at large, they’re nobodies. 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They didn’t invent anything, write a best selling novel, star in a blockbuster movie, go platinum in record sales, or run for president.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History has for the most part, forgotten them except for names etched in headstones or brief summaries of their lives in newspaper obituaries.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But when we close our eyes and review the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newreels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of our own lives, those nobodies make the headlines.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People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like: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98513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high school teacher who taught you how to speak with stuttering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2366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Application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– </a:t>
            </a:r>
            <a:r>
              <a:rPr 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There Are No Nobodies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947" y="283419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026743"/>
            <a:ext cx="8458200" cy="58169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People like: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Sunday school teacher who urged you to be more engaged in memorizing scripture, leading, teaching and evangelizing. </a:t>
            </a:r>
          </a:p>
          <a:p>
            <a:pPr indent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faithful friend who believed in you and was there when you struggled with some tough personal issues. </a:t>
            </a:r>
          </a:p>
          <a:p>
            <a:pPr indent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1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parent who influenced you to trust God without fearing the unknown.</a:t>
            </a:r>
          </a:p>
          <a:p>
            <a:pPr indent="457200">
              <a:tabLst>
                <a:tab pos="457200" algn="l"/>
              </a:tabLst>
            </a:pP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 Pastor who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invited you to teach a life-changing Bible class.</a:t>
            </a:r>
          </a:p>
          <a:p>
            <a:pPr indent="457200">
              <a:buFont typeface="+mj-lt"/>
              <a:buAutoNum type="arabicPeriod"/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ordinary people whom the world may consider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nobodies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proved to be invaluable to us during the maturing years of our lives. </a:t>
            </a: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3971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Application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– </a:t>
            </a:r>
            <a:r>
              <a:rPr 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There Are No Nobodies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947" y="283419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799" y="1202301"/>
            <a:ext cx="8650147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If we could quantify influence, we’d likely conclude that their effect on us – through both words and actions exceeds that of the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big names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fact: </a:t>
            </a:r>
          </a:p>
          <a:p>
            <a:pPr marL="511175" indent="-3429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nobody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taught the reformer Martin Luther his theology.  </a:t>
            </a:r>
          </a:p>
          <a:p>
            <a:pPr marL="511175" indent="-3429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nobody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visited evangelist Dwight L. Moody at a shoe store and spoke to him about Christ. </a:t>
            </a:r>
          </a:p>
          <a:p>
            <a:pPr marL="511175" indent="-3429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nobody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financed William Carey’s ministry to India. </a:t>
            </a:r>
          </a:p>
          <a:p>
            <a:pPr marL="511175" indent="-3429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nobody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faithfully prayed for Billy Graham for over twenty years. </a:t>
            </a:r>
          </a:p>
          <a:p>
            <a:pPr marL="511175" indent="-3429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nobody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found the Dead Sea Scrolls and revolutionized biblical studies in the twentieth century. </a:t>
            </a:r>
            <a:endParaRPr lang="en-US" sz="1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9903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534400" cy="40780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last twelve verses the apostle Paul names </a:t>
            </a:r>
            <a:r>
              <a:rPr lang="en-US" sz="235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ten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5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who had been a vital part of his life and ministry.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Friends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who stayed with him through thick and thin, who prayed with him and supported him, and even one who strayed.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Let’s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examine Paul’s </a:t>
            </a:r>
            <a:r>
              <a:rPr lang="en-US" sz="2350" b="1" i="1" dirty="0">
                <a:latin typeface="Cambria" panose="02040503050406030204" pitchFamily="18" charset="0"/>
                <a:ea typeface="Cambria" panose="02040503050406030204" pitchFamily="18" charset="0"/>
              </a:rPr>
              <a:t>friendly farewell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to the Colossian Christians, as we get to know his circle of friends, learn the great need for faithful friends in ministry, and glean wisdom and insight for our own </a:t>
            </a:r>
            <a:r>
              <a:rPr lang="en-US" sz="23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lives </a:t>
            </a:r>
            <a:r>
              <a:rPr lang="en-US" sz="2350" b="1" dirty="0">
                <a:latin typeface="Cambria" panose="02040503050406030204" pitchFamily="18" charset="0"/>
                <a:ea typeface="Cambria" panose="02040503050406030204" pitchFamily="18" charset="0"/>
              </a:rPr>
              <a:t>lived under the leadership of Jesus Christ. </a:t>
            </a:r>
          </a:p>
        </p:txBody>
      </p:sp>
    </p:spTree>
    <p:extLst>
      <p:ext uri="{BB962C8B-B14F-4D97-AF65-F5344CB8AC3E}">
        <p14:creationId xmlns:p14="http://schemas.microsoft.com/office/powerpoint/2010/main" xmlns="" val="40285296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Application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– </a:t>
            </a:r>
            <a:r>
              <a:rPr 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There Are No Nobodies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947" y="283419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650147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And a nobody refreshed the apostle Paul in a Roman prison as he wrote his last letter to Timothy. </a:t>
            </a:r>
          </a:p>
          <a:p>
            <a:pPr marL="455613">
              <a:tabLst>
                <a:tab pos="457200" algn="l"/>
              </a:tabLst>
            </a:pPr>
            <a:endParaRPr lang="en-US" sz="1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Think about it!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visible 10 percent of the iceberg wouldn’t be seen without the 90 percent of its mass that is obscured under the water.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Just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pastor couldn’t preach the Word week in and week out without the behind-the-scenes work of numerous yet anonymous nobodies. </a:t>
            </a:r>
          </a:p>
          <a:p>
            <a:pPr indent="457200">
              <a:tabLst>
                <a:tab pos="457200" algn="l"/>
              </a:tabLst>
            </a:pP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Without the nobodies of this world, there would be no somebodies.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 men and women laboring behind the scenes are all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somebodies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anonymous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somebodies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yes, but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somebodies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nonetheless. </a:t>
            </a:r>
            <a:endParaRPr lang="en-US" sz="1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1331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Application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 – </a:t>
            </a:r>
            <a:r>
              <a:rPr lang="en-US" sz="2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There Are No Nobodies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947" y="283419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224997"/>
            <a:ext cx="8650147" cy="4924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body of Christ, there are no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nobodies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Francis Schaeffer once said, 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There are no little people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Not in your life, not in mine.</a:t>
            </a:r>
          </a:p>
          <a:p>
            <a:pPr marL="455613">
              <a:tabLst>
                <a:tab pos="457200" algn="l"/>
              </a:tabLst>
            </a:pPr>
            <a:endParaRPr lang="en-US" sz="1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Take some time and reflex on your life, write out your own list of somebodies who have been, and who still are instrumental in your life.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0563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Thank God for each one of them personally. </a:t>
            </a:r>
          </a:p>
          <a:p>
            <a:pPr marL="690563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0563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Then take some time to write them a sincere note of encouragement and gratitude. </a:t>
            </a:r>
          </a:p>
          <a:p>
            <a:pPr indent="457200">
              <a:tabLst>
                <a:tab pos="457200" algn="l"/>
              </a:tabLst>
            </a:pP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>
              <a:tabLst>
                <a:tab pos="457200" algn="l"/>
              </a:tabLst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Remind them, that they are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SOMEBODY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in God’s economy and then tell them how valuable they have been in your life. </a:t>
            </a:r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713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1 Jes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https://i0.wp.com/www.ldsdaily.com/wp-content/uploads/2016/04/Check-Out-These-Six-Stunning-Digital-Paintings-of-Jesus-Christ.jpg?resize=768%2C384&amp;ssl=1"/>
          <p:cNvPicPr/>
          <p:nvPr/>
        </p:nvPicPr>
        <p:blipFill>
          <a:blip r:embed="rId3" cstate="print"/>
          <a:srcRect l="42308"/>
          <a:stretch>
            <a:fillRect/>
          </a:stretch>
        </p:blipFill>
        <p:spPr bwMode="auto">
          <a:xfrm>
            <a:off x="990600" y="304800"/>
            <a:ext cx="7239000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03 May 2023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C3986D">
                      <a:tint val="80000"/>
                      <a:satMod val="250000"/>
                      <a:alpha val="45000"/>
                    </a:srgbClr>
                  </a:outerShdw>
                </a:effectLst>
                <a:latin typeface="Britannic Bold" pitchFamily="34" charset="0"/>
                <a:cs typeface="Arial" pitchFamily="34" charset="0"/>
              </a:rPr>
              <a:t>Book of Philemon</a:t>
            </a:r>
            <a:endParaRPr lang="en-US" sz="3000" b="1" dirty="0" smtClean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C3986D">
                    <a:tint val="80000"/>
                    <a:satMod val="250000"/>
                    <a:alpha val="45000"/>
                  </a:srgbClr>
                </a:outerShdw>
              </a:effectLst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3631763"/>
          </a:xfrm>
          <a:prstGeom prst="rect">
            <a:avLst/>
          </a:prstGeom>
          <a:noFill/>
        </p:spPr>
        <p:txBody>
          <a:bodyPr wrap="square" lIns="0" tIns="91440" rIns="0" bIns="91440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Britannic Bold" pitchFamily="34" charset="0"/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  <a:latin typeface="Britannic Bold" pitchFamily="34" charset="0"/>
              </a:rPr>
              <a:t>Before next class, read the below chapters in the NKJV and in one other versions of the Bible, i.e., KJV, NRSV, NIV, CEV, etc … </a:t>
            </a:r>
          </a:p>
          <a:p>
            <a:pPr marL="274320" indent="-274320" algn="ctr">
              <a:spcAft>
                <a:spcPts val="120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1:1 – 25                                </a:t>
            </a:r>
          </a:p>
          <a:p>
            <a:pPr marL="274320" indent="-274320" algn="ctr">
              <a:spcAft>
                <a:spcPts val="120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“A Study in Forgiveness” </a:t>
            </a:r>
            <a:endParaRPr lang="en-US" sz="2800" b="1" dirty="0">
              <a:solidFill>
                <a:prstClr val="black"/>
              </a:solidFill>
              <a:latin typeface="Cambria" pitchFamily="18" charset="0"/>
            </a:endParaRPr>
          </a:p>
          <a:p>
            <a:pPr marL="457200" algn="ctr">
              <a:spcAft>
                <a:spcPts val="2400"/>
              </a:spcAft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endParaRPr lang="en-US" sz="28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357371"/>
              </p:ext>
            </p:extLst>
          </p:nvPr>
        </p:nvGraphicFramePr>
        <p:xfrm>
          <a:off x="685799" y="674763"/>
          <a:ext cx="7924801" cy="6078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7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"/>
                <a:gridCol w="2667000"/>
              </a:tblGrid>
              <a:tr h="99046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Christ Is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Preeminent in All Things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Supreme Lord - Sufficient Savior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Colossians 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Colossians 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Colossians 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Colossians 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67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Supremacy of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Submission to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3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Doctrinal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and Corrective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Practical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and Reassuring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3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Christ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Did For Us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What Christ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Does Through Us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3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Our Lord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Our Life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our Love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 the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Head of the Body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 the Lord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of the Universe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Christ the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Head of the Home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Instruction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Warnings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Exhortations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Reminders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Reconciliation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Creation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Submission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Conversation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43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His Person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and Work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His Peace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and Presence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02" marR="66102" marT="66102" marB="66102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4099" y="152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Paul’s Pattern of Presentation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6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nowing Christ through Knowing Others (Colossians 2:2-3) ~ A Devotion for  September 24, 2014 - Soli Deo Glo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367552">
            <a:off x="1457289" y="2892542"/>
            <a:ext cx="44352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9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Friendly Farewell - (4:7-4:18)</a:t>
            </a:r>
            <a:endParaRPr lang="en-US" sz="2200" b="1" dirty="0">
              <a:solidFill>
                <a:srgbClr val="9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532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207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Lesson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202690"/>
            <a:ext cx="8534400" cy="48933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 Friendly Farewell … !</a:t>
            </a:r>
          </a:p>
          <a:p>
            <a:endParaRPr lang="en-US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indent="45720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Swindoll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… opens this lesson by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reminding us of the immeasurable blessings of true 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Friendship.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Quoting Samuel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Taylor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Coleridge,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Friendship is a sheltering tree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</a:t>
            </a: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To that Swindoll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says …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How right he was.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Think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about it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</a:t>
            </a: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“Friends reach out to us and offer us refuge like the branches of a tree.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They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give us shade, shelter, provision and protection.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They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invite us to a familiar place of refreshment, retreat, and repose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 </a:t>
            </a:r>
            <a:endParaRPr lang="en-US" sz="10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897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207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Lesson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1430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True friends provide </a:t>
            </a:r>
            <a:r>
              <a:rPr lang="en-US" sz="24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three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things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vital for a quality life.  Friends provide: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Companionship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without which we’d be lonely and isolated. </a:t>
            </a:r>
          </a:p>
          <a:p>
            <a:pPr indent="457200"/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Comfort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a pat on the back, a shoulder to cry on and kind words of consolation when we need them. </a:t>
            </a:r>
          </a:p>
          <a:p>
            <a:pPr indent="457200"/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Accountability &amp; Perspective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– which we need to keep us on the straight path. </a:t>
            </a: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By sharing our lives with others outside our families, our world is enlarged, our hearts are strengthened, and our minds are sharpened with new and fresh insights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10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7805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2070"/>
            <a:ext cx="8686800" cy="914400"/>
          </a:xfr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1EC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ritannic Bold" pitchFamily="34" charset="0"/>
              </a:rPr>
              <a:t>Colossians Lesson Overview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612" y="2921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8610600" cy="54784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Listen as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 Psychologist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notes the importance of friendship to our overall health: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endParaRPr lang="en-US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“I have discovered that “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friendship is the springboard to every other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Love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.”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Friendship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spill over onto the other important relationships of life.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People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with no friends usually have a diminished capacity for sustaining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any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kind of love. </a:t>
            </a:r>
          </a:p>
          <a:p>
            <a:pPr indent="457200"/>
            <a:endParaRPr lang="en-US" sz="1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They tend to go through a succession of marriages,  be estranged from various family members, and have trouble getting along at work. </a:t>
            </a:r>
          </a:p>
          <a:p>
            <a:pPr indent="457200"/>
            <a:endParaRPr lang="en-US" sz="1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On the other hand, those who learn how to love their friends tend to have long and fulfilling marriages, work well on business teams, and enjoy their children.” </a:t>
            </a:r>
            <a:endParaRPr lang="en-US" sz="1000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3407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37156</TotalTime>
  <Words>3036</Words>
  <Application>Microsoft Office PowerPoint</Application>
  <PresentationFormat>On-screen Show (4:3)</PresentationFormat>
  <Paragraphs>362</Paragraphs>
  <Slides>43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Trek</vt:lpstr>
      <vt:lpstr>1_Trek</vt:lpstr>
      <vt:lpstr>Slide 1</vt:lpstr>
      <vt:lpstr>Colossians Overview</vt:lpstr>
      <vt:lpstr>Colossians Overview</vt:lpstr>
      <vt:lpstr>Colossians Overview</vt:lpstr>
      <vt:lpstr>Slide 5</vt:lpstr>
      <vt:lpstr>Slide 6</vt:lpstr>
      <vt:lpstr>Colossians Lesson Overview</vt:lpstr>
      <vt:lpstr>Colossians Lesson Overview</vt:lpstr>
      <vt:lpstr>Colossians Lesson Overview</vt:lpstr>
      <vt:lpstr>Colossians Lesson Overview</vt:lpstr>
      <vt:lpstr>Colossians Lesson Overview</vt:lpstr>
      <vt:lpstr>Colossians 4:7 - 9 </vt:lpstr>
      <vt:lpstr>Colossians 4:7 - 9 </vt:lpstr>
      <vt:lpstr>Colossians 4:7 - 9 </vt:lpstr>
      <vt:lpstr>Colossians 4:7 - 9 </vt:lpstr>
      <vt:lpstr>Colossians 4:7 - 9 </vt:lpstr>
      <vt:lpstr>Colossians 4:10 - 11 </vt:lpstr>
      <vt:lpstr>Colossians 4:10 - 11 </vt:lpstr>
      <vt:lpstr>Colossians 4:10 - 11 </vt:lpstr>
      <vt:lpstr>Colossians 4:10 - 11 </vt:lpstr>
      <vt:lpstr>Colossians 4:10 - 11 </vt:lpstr>
      <vt:lpstr>Colossians 4:10 - 11 </vt:lpstr>
      <vt:lpstr>Colossians 4:10 - 11 </vt:lpstr>
      <vt:lpstr>Colossians 4:12 - 14 </vt:lpstr>
      <vt:lpstr>Colossians 4:12 - 14 </vt:lpstr>
      <vt:lpstr>Colossians 4:12 - 14 </vt:lpstr>
      <vt:lpstr>Colossians 4:12 - 14 </vt:lpstr>
      <vt:lpstr>Colossians 4:12 - 14 </vt:lpstr>
      <vt:lpstr>Colossians 4:12 - 14 </vt:lpstr>
      <vt:lpstr>Colossians 4:15 - 18 </vt:lpstr>
      <vt:lpstr>Colossians 4:15 - 18 </vt:lpstr>
      <vt:lpstr>Colossians 4:15 - 18 </vt:lpstr>
      <vt:lpstr>Colossians 4:15 - 18 </vt:lpstr>
      <vt:lpstr>Colossians 4:15 - 18 </vt:lpstr>
      <vt:lpstr>Slide 35</vt:lpstr>
      <vt:lpstr>Application – There Are No Nobodies</vt:lpstr>
      <vt:lpstr>Application – There Are No Nobodies</vt:lpstr>
      <vt:lpstr>Application – There Are No Nobodies</vt:lpstr>
      <vt:lpstr>Application – There Are No Nobodies</vt:lpstr>
      <vt:lpstr>Application – There Are No Nobodies</vt:lpstr>
      <vt:lpstr>Application – There Are No Nobodies</vt:lpstr>
      <vt:lpstr>Slide 42</vt:lpstr>
      <vt:lpstr>Slide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7500</cp:revision>
  <dcterms:created xsi:type="dcterms:W3CDTF">2016-10-08T19:35:00Z</dcterms:created>
  <dcterms:modified xsi:type="dcterms:W3CDTF">2023-04-24T23:13:28Z</dcterms:modified>
</cp:coreProperties>
</file>